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9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2130425"/>
            <a:ext cx="6550496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ВНЕУРОЧНАЯ РАБОТА ПО ОБЩЕСТВОЗНАНИЮ В НАЧАЛЬНОЙ ШКОЛЕ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Все </a:t>
            </a:r>
            <a:r>
              <a:rPr lang="ru-RU" b="1" dirty="0" smtClean="0"/>
              <a:t>формы внеурочной работы </a:t>
            </a:r>
            <a:r>
              <a:rPr lang="ru-RU" dirty="0" smtClean="0"/>
              <a:t>можно разделить </a:t>
            </a:r>
            <a:r>
              <a:rPr lang="ru-RU" b="1" dirty="0" smtClean="0"/>
              <a:t>на две группы</a:t>
            </a:r>
            <a:r>
              <a:rPr lang="ru-RU" dirty="0" smtClean="0"/>
              <a:t>: </a:t>
            </a:r>
            <a:r>
              <a:rPr lang="ru-RU" b="1" dirty="0" smtClean="0"/>
              <a:t>систематические </a:t>
            </a:r>
            <a:r>
              <a:rPr lang="ru-RU" dirty="0" smtClean="0"/>
              <a:t>(кружки, чтение художественной литературы и т.д.) и </a:t>
            </a:r>
            <a:r>
              <a:rPr lang="ru-RU" b="1" dirty="0" smtClean="0"/>
              <a:t>эпизодические</a:t>
            </a:r>
            <a:r>
              <a:rPr lang="ru-RU" dirty="0" smtClean="0"/>
              <a:t> (стенды, выставки, вечера, праздники).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практической деятельности они тесно связаны между собой, дополняют друг друга, применяются в различных ситуациях.</a:t>
            </a:r>
          </a:p>
          <a:p>
            <a:r>
              <a:rPr lang="ru-RU" dirty="0" smtClean="0"/>
              <a:t>Это позволяет полнее использовать все многообразие содержания внеурочной работы, сделать ее для учащихся более интересной. </a:t>
            </a:r>
            <a:endParaRPr lang="ru-RU" dirty="0" smtClean="0"/>
          </a:p>
          <a:p>
            <a:r>
              <a:rPr lang="ru-RU" dirty="0" smtClean="0"/>
              <a:t>Выбор </a:t>
            </a:r>
            <a:r>
              <a:rPr lang="ru-RU" dirty="0" smtClean="0"/>
              <a:t>той или иной формы зависит от содержания разрабатываемой темы, от возраста и познавательных интересов учащихся, от методов мастерства учителя и от иных конкретных условий.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Внеурочная </a:t>
            </a:r>
            <a:r>
              <a:rPr lang="ru-RU" dirty="0" smtClean="0"/>
              <a:t>работа носит коллективный характер, учит коллективному сотворчеству, помогает преодолевать личностные и коллективные трудности, решать жизненные задачи, способствует формированию </a:t>
            </a:r>
            <a:r>
              <a:rPr lang="ru-RU" dirty="0" err="1" smtClean="0"/>
              <a:t>общеклассного</a:t>
            </a:r>
            <a:r>
              <a:rPr lang="ru-RU" dirty="0" smtClean="0"/>
              <a:t> коллектива.</a:t>
            </a:r>
          </a:p>
          <a:p>
            <a:r>
              <a:rPr lang="ru-RU" dirty="0" smtClean="0"/>
              <a:t>Однако внеурочная работа в школе никогда не будет достаточно содержательной и эффективной, если активное участие в ней не будут принимать </a:t>
            </a:r>
            <a:r>
              <a:rPr lang="ru-RU" b="1" dirty="0" smtClean="0"/>
              <a:t>родители.</a:t>
            </a:r>
          </a:p>
          <a:p>
            <a:r>
              <a:rPr lang="ru-RU" dirty="0" smtClean="0"/>
              <a:t>Процесс взаимодействия семьи и школы должен быть направлен на активное включение родителей в учебно-воспитательный процесс, во внеурочную </a:t>
            </a:r>
            <a:r>
              <a:rPr lang="ru-RU" dirty="0" err="1" smtClean="0"/>
              <a:t>досуговую</a:t>
            </a:r>
            <a:r>
              <a:rPr lang="ru-RU" dirty="0" smtClean="0"/>
              <a:t> деятельность, сотрудничество с детьми и педагогами. </a:t>
            </a:r>
            <a:endParaRPr lang="ru-RU" dirty="0" smtClean="0"/>
          </a:p>
          <a:p>
            <a:r>
              <a:rPr lang="ru-RU" dirty="0" smtClean="0"/>
              <a:t>Родители </a:t>
            </a:r>
            <a:r>
              <a:rPr lang="ru-RU" dirty="0" smtClean="0"/>
              <a:t>могут принять участие в следующих </a:t>
            </a:r>
            <a:r>
              <a:rPr lang="ru-RU" b="1" dirty="0" smtClean="0"/>
              <a:t>формах внеурочной деятельности</a:t>
            </a:r>
            <a:r>
              <a:rPr lang="ru-RU" dirty="0" smtClean="0"/>
              <a:t>: организация кружков, секций, клубов, совместные творческие дела, организация экскурсий на место работы, праздники.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984776" cy="11430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Формы </a:t>
            </a:r>
            <a:r>
              <a:rPr lang="ru-RU" sz="3200" b="1" dirty="0" smtClean="0"/>
              <a:t>внеурочной работы младших школьников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19672" y="1600200"/>
            <a:ext cx="7344816" cy="506916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Внеурочная </a:t>
            </a:r>
            <a:r>
              <a:rPr lang="ru-RU" dirty="0" smtClean="0"/>
              <a:t>работа осуществляется при помощи разнообразных форм. </a:t>
            </a:r>
            <a:endParaRPr lang="ru-RU" dirty="0" smtClean="0"/>
          </a:p>
          <a:p>
            <a:r>
              <a:rPr lang="ru-RU" dirty="0" smtClean="0"/>
              <a:t>Их </a:t>
            </a:r>
            <a:r>
              <a:rPr lang="ru-RU" dirty="0" smtClean="0"/>
              <a:t>выбор зависит от содержания материала, мастерства педагога, возраста учащихся, особенностей класса и многих других факторов. </a:t>
            </a:r>
            <a:endParaRPr lang="ru-RU" dirty="0" smtClean="0"/>
          </a:p>
          <a:p>
            <a:r>
              <a:rPr lang="ru-RU" b="1" i="1" dirty="0" smtClean="0"/>
              <a:t>Форма </a:t>
            </a:r>
            <a:r>
              <a:rPr lang="ru-RU" b="1" i="1" dirty="0" smtClean="0"/>
              <a:t>(лат. </a:t>
            </a:r>
            <a:r>
              <a:rPr lang="ru-RU" b="1" i="1" dirty="0" err="1" smtClean="0"/>
              <a:t>forma</a:t>
            </a:r>
            <a:r>
              <a:rPr lang="ru-RU" b="1" i="1" dirty="0" smtClean="0"/>
              <a:t> — «наружный вид, внешние очертания») — способ организации и способ существования, выражает содержание предмета, процесса, явления.</a:t>
            </a:r>
          </a:p>
          <a:p>
            <a:r>
              <a:rPr lang="ru-RU" dirty="0" smtClean="0"/>
              <a:t>Умело ограненный алмаз становится бриллиантом. Хорошая форма позволяет ему играть всеми цветами радуги, делая привлекательным. Но форма нужна не только алмазу. </a:t>
            </a:r>
            <a:endParaRPr lang="ru-RU" dirty="0" smtClean="0"/>
          </a:p>
          <a:p>
            <a:r>
              <a:rPr lang="ru-RU" dirty="0" smtClean="0"/>
              <a:t>Хорошая</a:t>
            </a:r>
            <a:r>
              <a:rPr lang="ru-RU" dirty="0" smtClean="0"/>
              <a:t>, удачно выбранная форма для внеурочной работы с учетом особенностей учащихся — большой плюс.</a:t>
            </a:r>
          </a:p>
        </p:txBody>
      </p:sp>
    </p:spTree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dirty="0" smtClean="0"/>
              <a:t>педагогической литературе обычно дается классификация форм в зависимости от того, как организованы учащиеся: участвует ли в воспитательном процессе весь класс, отдельные ученики, </a:t>
            </a:r>
            <a:r>
              <a:rPr lang="ru-RU" dirty="0" smtClean="0"/>
              <a:t>небольшие </a:t>
            </a:r>
            <a:r>
              <a:rPr lang="ru-RU" dirty="0" smtClean="0"/>
              <a:t>группы учащихся. </a:t>
            </a:r>
            <a:endParaRPr lang="ru-RU" dirty="0" smtClean="0"/>
          </a:p>
          <a:p>
            <a:r>
              <a:rPr lang="ru-RU" dirty="0" smtClean="0"/>
              <a:t>С </a:t>
            </a:r>
            <a:r>
              <a:rPr lang="ru-RU" dirty="0" smtClean="0"/>
              <a:t>учетом этого раскрываются следующие формы работ: </a:t>
            </a:r>
            <a:r>
              <a:rPr lang="ru-RU" b="1" dirty="0" smtClean="0"/>
              <a:t>индивидуальная, групповая или кружковая, массовая.</a:t>
            </a:r>
            <a:endParaRPr lang="ru-RU" b="1" dirty="0"/>
          </a:p>
        </p:txBody>
      </p:sp>
    </p:spTree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Индивидуальная </a:t>
            </a:r>
            <a:r>
              <a:rPr lang="ru-RU" b="1" dirty="0" smtClean="0"/>
              <a:t>форма </a:t>
            </a:r>
            <a:r>
              <a:rPr lang="ru-RU" dirty="0" smtClean="0"/>
              <a:t>работы может использоваться как в </a:t>
            </a:r>
            <a:r>
              <a:rPr lang="ru-RU" dirty="0" smtClean="0"/>
              <a:t>ходе </a:t>
            </a:r>
            <a:r>
              <a:rPr lang="ru-RU" dirty="0" smtClean="0"/>
              <a:t>занятий в классе, так и при выполнении учащимися различных творческих заданий.</a:t>
            </a:r>
          </a:p>
          <a:p>
            <a:r>
              <a:rPr lang="ru-RU" b="1" dirty="0" smtClean="0"/>
              <a:t>Групповая (кружковая) форма </a:t>
            </a:r>
            <a:r>
              <a:rPr lang="ru-RU" dirty="0" smtClean="0"/>
              <a:t>работы предполагает работу в малой (2—6 человек) группе, где учащийся имеет возможность проговорить вслух свои предположения, не вынося их на суд всего класса, сопоставить их с суждениями товарищей но группе и, возможно, прийти к общему мнению. </a:t>
            </a:r>
            <a:endParaRPr lang="ru-RU" dirty="0" smtClean="0"/>
          </a:p>
          <a:p>
            <a:r>
              <a:rPr lang="ru-RU" dirty="0" smtClean="0"/>
              <a:t>Конечно</a:t>
            </a:r>
            <a:r>
              <a:rPr lang="ru-RU" dirty="0" smtClean="0"/>
              <a:t>, работа в малой группе требует определенных навыков учащегося, прежде всего способности коллегиальной работы, основанной на доверительном и уважительном отношении к личности партнера по группе. Поэтому при делении класса педагогу следует учитывать вопрос о психологической совместимости учащихся.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Коллективные </a:t>
            </a:r>
            <a:r>
              <a:rPr lang="ru-RU" b="1" dirty="0" smtClean="0"/>
              <a:t>формы работы </a:t>
            </a:r>
            <a:r>
              <a:rPr lang="ru-RU" dirty="0" smtClean="0"/>
              <a:t>предполагают формирование у учащихся таких качеств, как способность высказывать суждения, критически осмысливать суждения товарищей, соблюдая при этом корректность и уважение к точке зрения собеседника, способность включаться в обсуждение вариантов решения.</a:t>
            </a:r>
          </a:p>
          <a:p>
            <a:r>
              <a:rPr lang="ru-RU" dirty="0" smtClean="0"/>
              <a:t>Естественно большинство учащихся младших классов такими качествами </a:t>
            </a:r>
            <a:r>
              <a:rPr lang="ru-RU" dirty="0" smtClean="0"/>
              <a:t>не </a:t>
            </a:r>
            <a:r>
              <a:rPr lang="ru-RU" dirty="0" smtClean="0"/>
              <a:t>обладают, однако, при условии корректирующей роли учителя, коллективные формы работы могут успешно использоваться.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данном случае задача учителя — научить учащихся навыкам совместной работы, где каждый является равным участником, вносящим свои идеи.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Существуют </a:t>
            </a:r>
            <a:r>
              <a:rPr lang="ru-RU" dirty="0" smtClean="0"/>
              <a:t>попытки классифицировать формы организации деятельности учащихся </a:t>
            </a:r>
            <a:r>
              <a:rPr lang="ru-RU" b="1" dirty="0" smtClean="0"/>
              <a:t>в зависимости от методики воздействия:</a:t>
            </a:r>
          </a:p>
          <a:p>
            <a:r>
              <a:rPr lang="ru-RU" i="1" dirty="0" smtClean="0"/>
              <a:t>словесные формы (беседы, устные журналы);</a:t>
            </a:r>
          </a:p>
          <a:p>
            <a:r>
              <a:rPr lang="ru-RU" i="1" dirty="0" smtClean="0"/>
              <a:t>практические (походы, экскурсии, конкурсы, кружки);</a:t>
            </a:r>
          </a:p>
          <a:p>
            <a:r>
              <a:rPr lang="ru-RU" i="1" dirty="0" smtClean="0"/>
              <a:t>наглядные (выставки художественного творчества, книжные выставки).</a:t>
            </a:r>
          </a:p>
          <a:p>
            <a:r>
              <a:rPr lang="ru-RU" dirty="0" smtClean="0"/>
              <a:t>Эффективность внеурочной работы зависит в первую очередь от мастерства и опыта педагога, его умения руководить такой деятельностью учащихся, которая для них не обязательна, а добровольна.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Роль </a:t>
            </a:r>
            <a:r>
              <a:rPr lang="ru-RU" b="1" dirty="0" smtClean="0"/>
              <a:t>педагога заключается в:</a:t>
            </a:r>
          </a:p>
          <a:p>
            <a:pPr>
              <a:buNone/>
            </a:pPr>
            <a:r>
              <a:rPr lang="ru-RU" dirty="0" smtClean="0"/>
              <a:t>- определении содержания материала;</a:t>
            </a:r>
          </a:p>
          <a:p>
            <a:pPr>
              <a:buNone/>
            </a:pPr>
            <a:r>
              <a:rPr lang="ru-RU" dirty="0" smtClean="0"/>
              <a:t>- выборе форм работы;</a:t>
            </a:r>
          </a:p>
          <a:p>
            <a:pPr>
              <a:buNone/>
            </a:pPr>
            <a:r>
              <a:rPr lang="ru-RU" dirty="0" smtClean="0"/>
              <a:t>- четкой постановке заданий учащимся;</a:t>
            </a:r>
          </a:p>
          <a:p>
            <a:pPr>
              <a:buNone/>
            </a:pPr>
            <a:r>
              <a:rPr lang="ru-RU" dirty="0" smtClean="0"/>
              <a:t>- консультировании и координировании деятельности учащимся;</a:t>
            </a:r>
          </a:p>
          <a:p>
            <a:pPr>
              <a:buFontTx/>
              <a:buChar char="-"/>
            </a:pPr>
            <a:r>
              <a:rPr lang="ru-RU" dirty="0" smtClean="0"/>
              <a:t>участии </a:t>
            </a:r>
            <a:r>
              <a:rPr lang="ru-RU" dirty="0" smtClean="0"/>
              <a:t>в оформлении собранной продукции творческой д</a:t>
            </a:r>
            <a:r>
              <a:rPr lang="ru-RU" dirty="0" smtClean="0"/>
              <a:t>еятельности учащихся;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smtClean="0"/>
              <a:t>использовании е</a:t>
            </a:r>
            <a:r>
              <a:rPr lang="ru-RU" dirty="0" smtClean="0"/>
              <a:t>е </a:t>
            </a:r>
            <a:r>
              <a:rPr lang="ru-RU" dirty="0" smtClean="0"/>
              <a:t>в учебной, а также общественно полезной работе вне школы.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Нужно помнить о </a:t>
            </a:r>
            <a:r>
              <a:rPr lang="ru-RU" b="1" dirty="0" smtClean="0"/>
              <a:t>возрастных особенностях младших </a:t>
            </a:r>
            <a:r>
              <a:rPr lang="ru-RU" b="1" dirty="0" smtClean="0"/>
              <a:t>школьников</a:t>
            </a:r>
            <a:r>
              <a:rPr lang="ru-RU" b="1" dirty="0" smtClean="0"/>
              <a:t>.</a:t>
            </a:r>
          </a:p>
          <a:p>
            <a:r>
              <a:rPr lang="ru-RU" dirty="0" smtClean="0"/>
              <a:t>К наиболее специфическим особенностям младшего школьного возраста многие исследователи относят </a:t>
            </a:r>
            <a:r>
              <a:rPr lang="ru-RU" i="1" dirty="0" smtClean="0"/>
              <a:t>впечатлительность, восприимчивость, доверчивость, личную тягу к учителю, готовность к действию, послушание, подражательность, тщательность в выполнении заданий, направленность на внешний мир, наивность, сочетание с такими особенностями данного возраста, как отсутствие стремления проникнуть в сущность явления, отсутствие претензии на самостоятельность и независимость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Одной </a:t>
            </a:r>
            <a:r>
              <a:rPr lang="ru-RU" dirty="0" smtClean="0"/>
              <a:t>из действенных форм внеурочной работы является </a:t>
            </a:r>
            <a:r>
              <a:rPr lang="ru-RU" b="1" dirty="0" smtClean="0"/>
              <a:t>кружок.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Он </a:t>
            </a:r>
            <a:r>
              <a:rPr lang="ru-RU" dirty="0" smtClean="0"/>
              <a:t>помогает удовлетворить индивидуальные интересы учащихся, развить их творческие способности, расширить и углубить знания, вовлечь в практическую деятельность, позволяет сочетать постановку и выполнение учащимися групповых и индивидуальных заданий, формировать у них первичные навыки научного исследования.</a:t>
            </a:r>
          </a:p>
          <a:p>
            <a:r>
              <a:rPr lang="ru-RU" dirty="0" smtClean="0"/>
              <a:t>Успешная деятельность кружка возможна лишь при правильном решении ряда вопросов: какова может быть его численность, </a:t>
            </a:r>
            <a:r>
              <a:rPr lang="ru-RU" dirty="0" smtClean="0"/>
              <a:t>создавать </a:t>
            </a:r>
            <a:r>
              <a:rPr lang="ru-RU" dirty="0" smtClean="0"/>
              <a:t>его из учащихся одного возраста или разных возрастных групп, как сочетать работу ребят разных возрастов, как поддерживать постоянный интерес школьников к занятиям.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984776" cy="11430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Понятие </a:t>
            </a:r>
            <a:r>
              <a:rPr lang="ru-RU" sz="3200" b="1" dirty="0" smtClean="0"/>
              <a:t>и сущность внеурочной работы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600200"/>
            <a:ext cx="7200800" cy="5069160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последние годы в российской системе начального образования происходят определенные позитивные перемены: обновляется содержание образования и воспитания детей. Задача сегодняшней школы — помочь каждому ребенку стать Человеком, стать Гражданином своего Отечества.</a:t>
            </a:r>
          </a:p>
          <a:p>
            <a:r>
              <a:rPr lang="ru-RU" dirty="0" smtClean="0"/>
              <a:t>Формирование моральных ценностей, норм поведения, коммуникативных способностей ребенка, раскрытие разнообразных граней индивидуальности проходит не только во время уроков, но и во время внеурочной работы школы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Занятия </a:t>
            </a:r>
            <a:r>
              <a:rPr lang="ru-RU" dirty="0" smtClean="0"/>
              <a:t>должны проводится в системе, так как только в этом случае возможен положительный результат усвоения знаний и развитие интереса. Система организации кружка по краеведению помогает воспитывать в ребенке нравственные качества личности, а также познавательные интересы.</a:t>
            </a:r>
          </a:p>
          <a:p>
            <a:r>
              <a:rPr lang="ru-RU" dirty="0" smtClean="0"/>
              <a:t>Система организации кружка строится на единстве </a:t>
            </a:r>
            <a:r>
              <a:rPr lang="ru-RU" dirty="0" err="1" smtClean="0"/>
              <a:t>всеx</a:t>
            </a:r>
            <a:r>
              <a:rPr lang="ru-RU" dirty="0" smtClean="0"/>
              <a:t> </a:t>
            </a:r>
            <a:r>
              <a:rPr lang="ru-RU" dirty="0" smtClean="0"/>
              <a:t>принципов, так как это дает возможность формировать на их основе важнейшие требования, руководствуясь которыми учитель может достичь высоких и прочных результатов.</a:t>
            </a:r>
          </a:p>
          <a:p>
            <a:r>
              <a:rPr lang="ru-RU" dirty="0" smtClean="0"/>
              <a:t>Очень важно, чтобы результаты деятельности кружка становились достоянием учащихся всей школы, имели общественно-полезный характер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Конкурсы</a:t>
            </a:r>
            <a:r>
              <a:rPr lang="ru-RU" b="1" dirty="0" smtClean="0"/>
              <a:t>, олимпиады, викторины </a:t>
            </a:r>
            <a:r>
              <a:rPr lang="ru-RU" dirty="0" smtClean="0"/>
              <a:t>проводят с учащимися всех возрастов с целью выявления и развития интересов и способностей, стимулирования их познавательной активности, любви к предмету. </a:t>
            </a:r>
            <a:endParaRPr lang="ru-RU" dirty="0" smtClean="0"/>
          </a:p>
          <a:p>
            <a:r>
              <a:rPr lang="ru-RU" dirty="0" smtClean="0"/>
              <a:t>Школьникам </a:t>
            </a:r>
            <a:r>
              <a:rPr lang="ru-RU" dirty="0" smtClean="0"/>
              <a:t>эти состязания помогают проверить свои склонности и оценить возможности, свое призвание к занятиям историей.</a:t>
            </a:r>
          </a:p>
          <a:p>
            <a:r>
              <a:rPr lang="ru-RU" dirty="0" smtClean="0"/>
              <a:t>Конкретное содержание конкурсов, олимпиад, викторин может ограничиваться школьной программой или выходить за ее пределы. По существу понятия «конкурс», «олимпиада», «викторина» идентичны, однако каждая эта форма имеет свои особенности.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В </a:t>
            </a:r>
            <a:r>
              <a:rPr lang="ru-RU" b="1" dirty="0" smtClean="0"/>
              <a:t>конкурсах </a:t>
            </a:r>
            <a:r>
              <a:rPr lang="ru-RU" dirty="0" smtClean="0"/>
              <a:t>по предмету принимают участие как отдельные школьники, так и коллективы учащихся. Они отвечают на поставленные вопросы, составляют сюжетное повествование, собирают сведения о родном </a:t>
            </a:r>
            <a:r>
              <a:rPr lang="ru-RU" dirty="0" smtClean="0"/>
              <a:t>крае, </a:t>
            </a:r>
            <a:r>
              <a:rPr lang="ru-RU" dirty="0" smtClean="0"/>
              <a:t>пишут сочинение о своем городе, описывают памятник истории, делают зарисовку или макет и т.п. </a:t>
            </a:r>
          </a:p>
          <a:p>
            <a:r>
              <a:rPr lang="ru-RU" b="1" dirty="0" smtClean="0"/>
              <a:t>Олимпиады</a:t>
            </a:r>
            <a:r>
              <a:rPr lang="ru-RU" dirty="0" smtClean="0"/>
              <a:t> проходят в несколько туров с выбыванием из последующего тура тех, кто не набрал в предыдущем нужного количества баллов. Ответы, как правило, бывают письменными.</a:t>
            </a:r>
          </a:p>
          <a:p>
            <a:r>
              <a:rPr lang="ru-RU" b="1" dirty="0" smtClean="0"/>
              <a:t>Викторины</a:t>
            </a:r>
            <a:r>
              <a:rPr lang="ru-RU" dirty="0" smtClean="0"/>
              <a:t>, в отличие от конкурсов и олимпиад, ближе к игровой форме.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методической литературе их нередко относят к группе игр.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/>
          </a:bodyPr>
          <a:lstStyle/>
          <a:p>
            <a:r>
              <a:rPr lang="ru-RU" dirty="0" smtClean="0"/>
              <a:t>Хочется </a:t>
            </a:r>
            <a:r>
              <a:rPr lang="ru-RU" dirty="0" smtClean="0"/>
              <a:t>отмстить, что в этих формах заложены большие возможности по формированию интереса к предмету, обогащение учащихся новыми знаниями, расширение их кругозора. </a:t>
            </a:r>
            <a:endParaRPr lang="ru-RU" dirty="0" smtClean="0"/>
          </a:p>
          <a:p>
            <a:r>
              <a:rPr lang="ru-RU" dirty="0" smtClean="0"/>
              <a:t>Конкурсы</a:t>
            </a:r>
            <a:r>
              <a:rPr lang="ru-RU" dirty="0" smtClean="0"/>
              <a:t>, олимпиады, викторины требуют разнообразия в подготовке, но есть и общие черты. </a:t>
            </a:r>
            <a:endParaRPr lang="ru-RU" dirty="0" smtClean="0"/>
          </a:p>
          <a:p>
            <a:r>
              <a:rPr lang="ru-RU" dirty="0" smtClean="0"/>
              <a:t>Во-первых</a:t>
            </a:r>
            <a:r>
              <a:rPr lang="ru-RU" dirty="0" smtClean="0"/>
              <a:t>, должна быть хорошая теоретическая подготовка учащихся, во-вторых, для этих форм характерен высокий дух состязательности.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19672" y="188640"/>
            <a:ext cx="7344816" cy="648072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Внеклассные занятия - </a:t>
            </a:r>
            <a:r>
              <a:rPr lang="ru-RU" dirty="0" smtClean="0"/>
              <a:t>это </a:t>
            </a:r>
            <a:r>
              <a:rPr lang="ru-RU" dirty="0" smtClean="0"/>
              <a:t>специально организованная ценностно-ориентированная деятельность, способствующая формированию у школьников </a:t>
            </a:r>
            <a:r>
              <a:rPr lang="ru-RU" dirty="0" smtClean="0"/>
              <a:t>системы </a:t>
            </a:r>
            <a:r>
              <a:rPr lang="ru-RU" dirty="0" smtClean="0"/>
              <a:t>отношений к окружающему миру, поэтому можно выделить </a:t>
            </a:r>
            <a:r>
              <a:rPr lang="ru-RU" b="1" dirty="0" smtClean="0"/>
              <a:t>три основные функции</a:t>
            </a:r>
            <a:r>
              <a:rPr lang="ru-RU" dirty="0" smtClean="0"/>
              <a:t> данного занятия: </a:t>
            </a:r>
            <a:r>
              <a:rPr lang="ru-RU" b="1" dirty="0" smtClean="0"/>
              <a:t>просветительную, ориентирующую, направляющую.</a:t>
            </a:r>
          </a:p>
          <a:p>
            <a:r>
              <a:rPr lang="ru-RU" b="1" dirty="0" smtClean="0"/>
              <a:t>Просветительная функция</a:t>
            </a:r>
            <a:r>
              <a:rPr lang="ru-RU" dirty="0" smtClean="0"/>
              <a:t>. Внеклассное занятие расширяет круг знаний учащихся, например о русских народных традициях, обычаях, обрядах, что способствует пополнению словарного запаса.</a:t>
            </a:r>
          </a:p>
          <a:p>
            <a:r>
              <a:rPr lang="ru-RU" b="1" dirty="0" smtClean="0"/>
              <a:t>Ориентирующая функция </a:t>
            </a:r>
            <a:r>
              <a:rPr lang="ru-RU" dirty="0" smtClean="0"/>
              <a:t>заключается в формировании у учащихся отношений к объектам окружающей действительности. </a:t>
            </a:r>
          </a:p>
          <a:p>
            <a:r>
              <a:rPr lang="ru-RU" b="1" dirty="0" smtClean="0"/>
              <a:t>Направляющая функция </a:t>
            </a:r>
            <a:r>
              <a:rPr lang="ru-RU" dirty="0" smtClean="0"/>
              <a:t>помогает переводить разговор в область реальной практики учащихся, направляя их деятельность. Ознакомление и оценивание должны завершаться взаимодействием.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Особое </a:t>
            </a:r>
            <a:r>
              <a:rPr lang="ru-RU" dirty="0" smtClean="0"/>
              <a:t>место в системе внеклассных занятий занимают </a:t>
            </a:r>
            <a:r>
              <a:rPr lang="ru-RU" b="1" dirty="0" smtClean="0"/>
              <a:t>национальные праздники</a:t>
            </a:r>
            <a:r>
              <a:rPr lang="ru-RU" dirty="0" smtClean="0"/>
              <a:t>. Праздник — душа народа. Он нужен детям </a:t>
            </a:r>
            <a:r>
              <a:rPr lang="ru-RU" dirty="0" smtClean="0"/>
              <a:t>как </a:t>
            </a:r>
            <a:r>
              <a:rPr lang="ru-RU" dirty="0" smtClean="0"/>
              <a:t>вид творчества, как одна из форм их духовного и национального самовыражения. Праздник хранит историю Времени и Народа.</a:t>
            </a:r>
          </a:p>
          <a:p>
            <a:r>
              <a:rPr lang="ru-RU" dirty="0" smtClean="0"/>
              <a:t>В жизни детей должно быть место празднику. Задача педагогов — использовать праздник как воспитательную форму, чтобы доставить радость детям при обучении и воспитании. </a:t>
            </a:r>
            <a:endParaRPr lang="ru-RU" dirty="0" smtClean="0"/>
          </a:p>
          <a:p>
            <a:r>
              <a:rPr lang="ru-RU" dirty="0" smtClean="0"/>
              <a:t>Это </a:t>
            </a:r>
            <a:r>
              <a:rPr lang="ru-RU" dirty="0" smtClean="0"/>
              <a:t>особенно важно осознавать при организации праздника в начальной школе, так как в начальном звене обучения закладываются нс только основы знаний, но, что несомненно не менее значимо, отношение к самому процессу обучения. </a:t>
            </a:r>
            <a:endParaRPr lang="ru-RU" dirty="0" smtClean="0"/>
          </a:p>
          <a:p>
            <a:r>
              <a:rPr lang="ru-RU" dirty="0" smtClean="0"/>
              <a:t>И </a:t>
            </a:r>
            <a:r>
              <a:rPr lang="ru-RU" dirty="0" smtClean="0"/>
              <a:t>фоном этого отношения должно стать радостное принятие новой социальной роли: роли ученика.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/>
          </a:bodyPr>
          <a:lstStyle/>
          <a:p>
            <a:r>
              <a:rPr lang="ru-RU" dirty="0" smtClean="0"/>
              <a:t>Одной </a:t>
            </a:r>
            <a:r>
              <a:rPr lang="ru-RU" dirty="0" smtClean="0"/>
              <a:t>из форм внеклассной и внеурочной работы является </a:t>
            </a:r>
            <a:r>
              <a:rPr lang="ru-RU" b="1" dirty="0" smtClean="0"/>
              <a:t>экскурсия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А</a:t>
            </a:r>
            <a:r>
              <a:rPr lang="ru-RU" dirty="0" smtClean="0"/>
              <a:t>. Ф. Родин и Ю. Е. Соколовский определяют </a:t>
            </a:r>
            <a:r>
              <a:rPr lang="ru-RU" b="1" dirty="0" smtClean="0"/>
              <a:t>экскурсию </a:t>
            </a:r>
            <a:r>
              <a:rPr lang="ru-RU" dirty="0" smtClean="0"/>
              <a:t>как особую форму совместной деятельности учителя и учащегося по изучению предметов и явлений действительности в естественных условиях (исторические места, предприятия и т.п.) или в музеях, на выставках.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Школьные </a:t>
            </a:r>
            <a:r>
              <a:rPr lang="ru-RU" dirty="0" smtClean="0"/>
              <a:t>экскурсии выполняют те же </a:t>
            </a:r>
            <a:r>
              <a:rPr lang="ru-RU" b="1" dirty="0" smtClean="0"/>
              <a:t>функции,</a:t>
            </a:r>
            <a:r>
              <a:rPr lang="ru-RU" dirty="0" smtClean="0"/>
              <a:t> что и уроки: </a:t>
            </a:r>
            <a:r>
              <a:rPr lang="ru-RU" b="1" dirty="0" smtClean="0"/>
              <a:t>обучающую, воспитывающую, развивающую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Вместе </a:t>
            </a:r>
            <a:r>
              <a:rPr lang="ru-RU" dirty="0" smtClean="0"/>
              <a:t>с тем экскурсии по сравнению с классными занятиями имеют ряд преимуществ. Они позволяют сблизить методы обучения и методы научного исследования — экскурсию можно рассматривать как аналог научной экспедиции.</a:t>
            </a:r>
          </a:p>
          <a:p>
            <a:r>
              <a:rPr lang="ru-RU" dirty="0" smtClean="0"/>
              <a:t>В то же время на практике мы видим, что количество экскурсий по сравнению с классными уроками незначительно — обычно </a:t>
            </a:r>
            <a:r>
              <a:rPr lang="ru-RU" b="1" dirty="0" smtClean="0"/>
              <a:t>не более трех— пяти в год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Это </a:t>
            </a:r>
            <a:r>
              <a:rPr lang="ru-RU" dirty="0" smtClean="0"/>
              <a:t>связано с тем, что далеко не все изучаемые объекты можно наблюдать в окрестностях школы, своего населенного пункта.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</a:t>
            </a:r>
            <a:r>
              <a:rPr lang="ru-RU" dirty="0" smtClean="0"/>
              <a:t>зависимости от местонахождения и условий изучения объекта можно выделить </a:t>
            </a:r>
            <a:r>
              <a:rPr lang="ru-RU" b="1" dirty="0" smtClean="0"/>
              <a:t>четыре вида внеурочных экскурсий.</a:t>
            </a:r>
          </a:p>
          <a:p>
            <a:pPr>
              <a:buNone/>
            </a:pPr>
            <a:r>
              <a:rPr lang="ru-RU" dirty="0" smtClean="0"/>
              <a:t>1. </a:t>
            </a:r>
            <a:r>
              <a:rPr lang="ru-RU" b="1" dirty="0" err="1" smtClean="0"/>
              <a:t>Внемузейные</a:t>
            </a:r>
            <a:r>
              <a:rPr lang="ru-RU" b="1" dirty="0" smtClean="0"/>
              <a:t> </a:t>
            </a:r>
            <a:r>
              <a:rPr lang="ru-RU" dirty="0" smtClean="0"/>
              <a:t>— к объектам, наблюдаемым в естественных условиях;</a:t>
            </a:r>
          </a:p>
          <a:p>
            <a:pPr>
              <a:buNone/>
            </a:pPr>
            <a:r>
              <a:rPr lang="ru-RU" dirty="0" smtClean="0"/>
              <a:t>2. </a:t>
            </a:r>
            <a:r>
              <a:rPr lang="ru-RU" b="1" dirty="0" smtClean="0"/>
              <a:t>Музейные </a:t>
            </a:r>
            <a:r>
              <a:rPr lang="ru-RU" dirty="0" smtClean="0"/>
              <a:t>— в специально созданные хранилища исторических документов, памятников материальной и духовной культуры;</a:t>
            </a:r>
          </a:p>
          <a:p>
            <a:pPr>
              <a:buNone/>
            </a:pPr>
            <a:r>
              <a:rPr lang="ru-RU" dirty="0" smtClean="0"/>
              <a:t>3. </a:t>
            </a:r>
            <a:r>
              <a:rPr lang="ru-RU" b="1" dirty="0" smtClean="0"/>
              <a:t>Комплексные</a:t>
            </a:r>
            <a:r>
              <a:rPr lang="ru-RU" dirty="0" smtClean="0"/>
              <a:t> — сочетающие в себе в пределах той или иной изучаемой темы наблюдение объектов и явлений в разных условиях;</a:t>
            </a:r>
          </a:p>
          <a:p>
            <a:pPr>
              <a:buNone/>
            </a:pPr>
            <a:r>
              <a:rPr lang="ru-RU" dirty="0" smtClean="0"/>
              <a:t>4</a:t>
            </a:r>
            <a:r>
              <a:rPr lang="ru-RU" dirty="0" smtClean="0"/>
              <a:t>. </a:t>
            </a:r>
            <a:r>
              <a:rPr lang="ru-RU" b="1" dirty="0" smtClean="0"/>
              <a:t>Краеведческие </a:t>
            </a:r>
            <a:r>
              <a:rPr lang="ru-RU" dirty="0" smtClean="0"/>
              <a:t>— по местному краю. Они могут быть и музейными, и </a:t>
            </a:r>
            <a:r>
              <a:rPr lang="ru-RU" dirty="0" err="1" smtClean="0"/>
              <a:t>внемузейными</a:t>
            </a:r>
            <a:r>
              <a:rPr lang="ru-RU" dirty="0" smtClean="0"/>
              <a:t>, </a:t>
            </a:r>
            <a:r>
              <a:rPr lang="ru-RU" dirty="0" err="1" smtClean="0"/>
              <a:t>и</a:t>
            </a:r>
            <a:r>
              <a:rPr lang="ru-RU" dirty="0" smtClean="0"/>
              <a:t> комплексными.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Вместе </a:t>
            </a:r>
            <a:r>
              <a:rPr lang="ru-RU" dirty="0" smtClean="0"/>
              <a:t>с тем краеведческая экскурсия имеет одно существенное отличие: она всегда строится на местном </a:t>
            </a:r>
            <a:r>
              <a:rPr lang="ru-RU" dirty="0" smtClean="0"/>
              <a:t>материале.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Экскурсии </a:t>
            </a:r>
            <a:r>
              <a:rPr lang="ru-RU" dirty="0" smtClean="0"/>
              <a:t>можно подразделить на </a:t>
            </a:r>
            <a:r>
              <a:rPr lang="ru-RU" b="1" dirty="0" smtClean="0"/>
              <a:t>вводные и заключительные.</a:t>
            </a:r>
          </a:p>
          <a:p>
            <a:r>
              <a:rPr lang="ru-RU" b="1" dirty="0" smtClean="0"/>
              <a:t>Цель вводной экскурсии </a:t>
            </a:r>
            <a:r>
              <a:rPr lang="ru-RU" dirty="0" smtClean="0"/>
              <a:t>— получить непосредственные представления об изучаемых объектах для последующего их развития и обобщения в условиях классных занятий (выдерживается принцип «от живого созерцания к абстрактному мышлению»). </a:t>
            </a:r>
            <a:endParaRPr lang="ru-RU" dirty="0" smtClean="0"/>
          </a:p>
          <a:p>
            <a:r>
              <a:rPr lang="ru-RU" b="1" dirty="0" smtClean="0"/>
              <a:t>Цель </a:t>
            </a:r>
            <a:r>
              <a:rPr lang="ru-RU" b="1" dirty="0" smtClean="0"/>
              <a:t>заключительной экскурсии </a:t>
            </a:r>
            <a:r>
              <a:rPr lang="ru-RU" dirty="0" smtClean="0"/>
              <a:t>— закрепить полученные знания. Заключительная экскурсия проводится в конце изучения темы или всего курса.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Что же стоит за понятием внеурочная работа? В педагогических словарях и энциклопедиях, специальных работах ученых 20—70-х гг. XX в. чаще всего встречается термин «внеклассная работа». </a:t>
            </a:r>
            <a:endParaRPr lang="ru-RU" dirty="0" smtClean="0"/>
          </a:p>
          <a:p>
            <a:r>
              <a:rPr lang="ru-RU" dirty="0" smtClean="0"/>
              <a:t>Она </a:t>
            </a:r>
            <a:r>
              <a:rPr lang="ru-RU" dirty="0" smtClean="0"/>
              <a:t>рассматривается, как «организованные и целенаправленные занятия с учащимися, проводимые школой для расширения и углубления знаний, умений, навыков, развития индивидуальных способностей учащихся, а также как организация их разумного отдыха</a:t>
            </a:r>
            <a:r>
              <a:rPr lang="ru-RU" dirty="0" smtClean="0"/>
              <a:t>»</a:t>
            </a:r>
          </a:p>
          <a:p>
            <a:endParaRPr lang="ru-RU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Вводную </a:t>
            </a:r>
            <a:r>
              <a:rPr lang="ru-RU" dirty="0" smtClean="0"/>
              <a:t>и заключительную экскурсии отличает друг от друга разный </a:t>
            </a:r>
            <a:r>
              <a:rPr lang="ru-RU" b="1" dirty="0" smtClean="0"/>
              <a:t>уровень познавательной деятельности учащихся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На вводной </a:t>
            </a:r>
            <a:r>
              <a:rPr lang="ru-RU" dirty="0" smtClean="0"/>
              <a:t>— воспроизводящий </a:t>
            </a:r>
            <a:r>
              <a:rPr lang="ru-RU" dirty="0" smtClean="0"/>
              <a:t>уровень.</a:t>
            </a:r>
          </a:p>
          <a:p>
            <a:r>
              <a:rPr lang="ru-RU" b="1" dirty="0" smtClean="0"/>
              <a:t>На </a:t>
            </a:r>
            <a:r>
              <a:rPr lang="ru-RU" b="1" dirty="0" smtClean="0"/>
              <a:t>заключительной </a:t>
            </a:r>
            <a:r>
              <a:rPr lang="ru-RU" dirty="0" smtClean="0"/>
              <a:t>— три уровня: воспроизводящий, частично-поисковый (идет строительство, расскажите, что нужно сделать рабочему), исследовательский (представьте, что сфинксы заговорили).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Также </a:t>
            </a:r>
            <a:r>
              <a:rPr lang="ru-RU" dirty="0" smtClean="0"/>
              <a:t>различают экскурсии </a:t>
            </a:r>
            <a:r>
              <a:rPr lang="ru-RU" b="1" dirty="0" smtClean="0"/>
              <a:t>текущие и тематические.</a:t>
            </a:r>
          </a:p>
          <a:p>
            <a:r>
              <a:rPr lang="ru-RU" b="1" dirty="0" smtClean="0"/>
              <a:t>Текущие экскурсии </a:t>
            </a:r>
            <a:r>
              <a:rPr lang="ru-RU" dirty="0" smtClean="0"/>
              <a:t>проводятся параллельно с классным изучением соответствующей темы. Чаще всего это предметные экскурсии, посвященные какому-то одному вопросу.</a:t>
            </a:r>
          </a:p>
          <a:p>
            <a:r>
              <a:rPr lang="ru-RU" b="1" dirty="0" smtClean="0"/>
              <a:t>Тематические экскурсии </a:t>
            </a:r>
            <a:r>
              <a:rPr lang="ru-RU" dirty="0" smtClean="0"/>
              <a:t>предполагают раскрытие содержания определенной темы учебного курса посредством наглядного изучения данного объекта или предмета. </a:t>
            </a:r>
            <a:endParaRPr lang="ru-RU" dirty="0" smtClean="0"/>
          </a:p>
          <a:p>
            <a:r>
              <a:rPr lang="ru-RU" dirty="0" smtClean="0"/>
              <a:t>Тематические </a:t>
            </a:r>
            <a:r>
              <a:rPr lang="ru-RU" dirty="0" smtClean="0"/>
              <a:t>экскурсии могут вводиться в курс по желанию учителя в соответствии с решаемыми им задачами.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При </a:t>
            </a:r>
            <a:r>
              <a:rPr lang="ru-RU" dirty="0" smtClean="0"/>
              <a:t>всех различиях между экскурсиями организация каждой из них складывается из ряда </a:t>
            </a:r>
            <a:r>
              <a:rPr lang="ru-RU" b="1" dirty="0" smtClean="0"/>
              <a:t>общих этапов и видов работ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1) определение темы и цели экскурсии;</a:t>
            </a:r>
          </a:p>
          <a:p>
            <a:pPr>
              <a:buNone/>
            </a:pPr>
            <a:r>
              <a:rPr lang="ru-RU" dirty="0" smtClean="0"/>
              <a:t>2) выбор места и объектов для изучения;</a:t>
            </a:r>
          </a:p>
          <a:p>
            <a:pPr>
              <a:buNone/>
            </a:pPr>
            <a:r>
              <a:rPr lang="ru-RU" dirty="0" smtClean="0"/>
              <a:t>3) разработка маршрута и подробного плана заключительной экскурсии;</a:t>
            </a:r>
          </a:p>
          <a:p>
            <a:pPr>
              <a:buNone/>
            </a:pPr>
            <a:r>
              <a:rPr lang="ru-RU" dirty="0" smtClean="0"/>
              <a:t>4) знакомство с местами, которые предстоит посетить;</a:t>
            </a:r>
          </a:p>
          <a:p>
            <a:pPr>
              <a:buNone/>
            </a:pPr>
            <a:r>
              <a:rPr lang="ru-RU" dirty="0" smtClean="0"/>
              <a:t>5) подготовка учащихся к экскурсии;</a:t>
            </a:r>
          </a:p>
          <a:p>
            <a:pPr>
              <a:buNone/>
            </a:pPr>
            <a:r>
              <a:rPr lang="ru-RU" dirty="0" smtClean="0"/>
              <a:t>6) постановка групповых и индивидуальных заданий;</a:t>
            </a:r>
          </a:p>
          <a:p>
            <a:pPr>
              <a:buNone/>
            </a:pPr>
            <a:r>
              <a:rPr lang="ru-RU" dirty="0" smtClean="0"/>
              <a:t>7) непосредственное проведение экскурсии;</a:t>
            </a:r>
          </a:p>
          <a:p>
            <a:pPr>
              <a:buNone/>
            </a:pPr>
            <a:r>
              <a:rPr lang="ru-RU" dirty="0" smtClean="0"/>
              <a:t>8) закрепление и оформление собранного материала.</a:t>
            </a:r>
          </a:p>
          <a:p>
            <a:pPr>
              <a:buNone/>
            </a:pPr>
            <a:r>
              <a:rPr lang="ru-RU" dirty="0" smtClean="0"/>
              <a:t>В основном методика проведения внеурочных экскурсий та же, что и учебных.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«10 </a:t>
            </a:r>
            <a:r>
              <a:rPr lang="ru-RU" b="1" dirty="0" smtClean="0"/>
              <a:t>заповедей экскурсионного дела</a:t>
            </a:r>
            <a:r>
              <a:rPr lang="ru-RU" b="1" dirty="0" smtClean="0"/>
              <a:t>»</a:t>
            </a:r>
            <a:endParaRPr lang="ru-RU" b="1" dirty="0" smtClean="0"/>
          </a:p>
          <a:p>
            <a:pPr marL="514350" indent="-514350">
              <a:buAutoNum type="arabicPeriod"/>
            </a:pPr>
            <a:r>
              <a:rPr lang="ru-RU" dirty="0" smtClean="0"/>
              <a:t>Помни</a:t>
            </a:r>
            <a:r>
              <a:rPr lang="ru-RU" dirty="0" smtClean="0"/>
              <a:t>, что экскурсия не прогулка, </a:t>
            </a:r>
            <a:r>
              <a:rPr lang="ru-RU" dirty="0" smtClean="0"/>
              <a:t>а </a:t>
            </a:r>
            <a:r>
              <a:rPr lang="ru-RU" dirty="0" smtClean="0"/>
              <a:t>обязательная часть учебных </a:t>
            </a:r>
            <a:r>
              <a:rPr lang="ru-RU" dirty="0" smtClean="0"/>
              <a:t>занятий.</a:t>
            </a:r>
          </a:p>
          <a:p>
            <a:pPr marL="514350" indent="-514350">
              <a:buAutoNum type="arabicPeriod"/>
            </a:pPr>
            <a:r>
              <a:rPr lang="ru-RU" dirty="0" smtClean="0"/>
              <a:t>Изучи </a:t>
            </a:r>
            <a:r>
              <a:rPr lang="ru-RU" dirty="0" smtClean="0"/>
              <a:t>место, куда ведешь экскурсию, наметь ее тему и составь </a:t>
            </a:r>
            <a:r>
              <a:rPr lang="ru-RU" dirty="0" smtClean="0"/>
              <a:t>план.</a:t>
            </a:r>
          </a:p>
          <a:p>
            <a:pPr>
              <a:buNone/>
            </a:pPr>
            <a:r>
              <a:rPr lang="ru-RU" dirty="0" smtClean="0"/>
              <a:t>3. Выдерживай тему экскурсии, не отвлекайся случайными вопросами.</a:t>
            </a:r>
          </a:p>
          <a:p>
            <a:pPr>
              <a:buNone/>
            </a:pPr>
            <a:r>
              <a:rPr lang="ru-RU" dirty="0" smtClean="0"/>
              <a:t>4</a:t>
            </a:r>
            <a:r>
              <a:rPr lang="ru-RU" dirty="0" smtClean="0"/>
              <a:t>. Рассказывай на экскурсии только о том, что можно показать.</a:t>
            </a:r>
          </a:p>
          <a:p>
            <a:pPr>
              <a:buNone/>
            </a:pPr>
            <a:r>
              <a:rPr lang="ru-RU" dirty="0" smtClean="0"/>
              <a:t>5. Избегай длинных объяснений.</a:t>
            </a:r>
          </a:p>
          <a:p>
            <a:pPr>
              <a:buNone/>
            </a:pPr>
            <a:r>
              <a:rPr lang="ru-RU" dirty="0" smtClean="0"/>
              <a:t>6. Не оставляй экскурсантов только слушателями, заставь их активно работать.</a:t>
            </a:r>
          </a:p>
          <a:p>
            <a:pPr>
              <a:buNone/>
            </a:pPr>
            <a:r>
              <a:rPr lang="ru-RU" dirty="0" smtClean="0"/>
              <a:t>7. Не забрасывай экскурсантов многими названиями: они их забудут.</a:t>
            </a:r>
          </a:p>
          <a:p>
            <a:pPr>
              <a:buNone/>
            </a:pPr>
            <a:r>
              <a:rPr lang="ru-RU" dirty="0" smtClean="0"/>
              <a:t>8. Умей правильно показывать объекты и научи слушателей правильно смотреть их: всем должно быть все видно.</a:t>
            </a:r>
          </a:p>
          <a:p>
            <a:pPr>
              <a:buNone/>
            </a:pPr>
            <a:r>
              <a:rPr lang="ru-RU" dirty="0" smtClean="0"/>
              <a:t>9. Не утомляй излишне экскурсантов: они перестанут тебя слушать.</a:t>
            </a:r>
          </a:p>
          <a:p>
            <a:pPr>
              <a:buNone/>
            </a:pPr>
            <a:r>
              <a:rPr lang="ru-RU" dirty="0" smtClean="0"/>
              <a:t>10. Закрепи экскурсию последующей проработкой материала.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19672" y="188640"/>
            <a:ext cx="7344816" cy="648072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Внеурочная </a:t>
            </a:r>
            <a:r>
              <a:rPr lang="ru-RU" b="1" dirty="0" smtClean="0"/>
              <a:t>работа </a:t>
            </a:r>
            <a:r>
              <a:rPr lang="ru-RU" dirty="0" smtClean="0"/>
              <a:t>понимается сегодня преимущественно как деятельность, организуемая с классом во внеурочное время для реализации потребностей школьников в содержательном досуге (праздники, вечера, дискотеки, походы), участии в самоуправлении и общественно-полезной деятельности. </a:t>
            </a:r>
            <a:endParaRPr lang="ru-RU" dirty="0" smtClean="0"/>
          </a:p>
          <a:p>
            <a:r>
              <a:rPr lang="ru-RU" dirty="0" smtClean="0"/>
              <a:t>Внеурочная </a:t>
            </a:r>
            <a:r>
              <a:rPr lang="ru-RU" dirty="0" smtClean="0"/>
              <a:t>работа, конечно, включает в себя и занятия в различных кружках, секциях, клубах.</a:t>
            </a:r>
          </a:p>
          <a:p>
            <a:r>
              <a:rPr lang="ru-RU" dirty="0" smtClean="0"/>
              <a:t>По сути дела внеурочная работа прежде всего предполагает работу с одной возрастной группой учащихся и ориентирована на создание условий для неформального общения ребят одного класса или учебной параллели. 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Внеурочная </a:t>
            </a:r>
            <a:r>
              <a:rPr lang="ru-RU" dirty="0" smtClean="0"/>
              <a:t>работа имеет выраженную воспитательную и социально-педагогическую направленность (дискуссионные клубы, вечера встреч с интересными людьми, экскурсии, посещение театров и музеев с последующим обсуждением увиденного, социально значимые дела, трудовые акции). </a:t>
            </a:r>
            <a:endParaRPr lang="ru-RU" dirty="0" smtClean="0"/>
          </a:p>
          <a:p>
            <a:r>
              <a:rPr lang="ru-RU" dirty="0" smtClean="0"/>
              <a:t>Внеурочная </a:t>
            </a:r>
            <a:r>
              <a:rPr lang="ru-RU" dirty="0" smtClean="0"/>
              <a:t>работа — хорошая возможность для организации межличностных отношений в классе между одноклассниками, между учащимися и классным руководителем, между разными группами в классе. </a:t>
            </a:r>
            <a:endParaRPr lang="ru-RU" dirty="0" smtClean="0"/>
          </a:p>
          <a:p>
            <a:r>
              <a:rPr lang="ru-RU" dirty="0" smtClean="0"/>
              <a:t>Это </a:t>
            </a:r>
            <a:r>
              <a:rPr lang="ru-RU" dirty="0" smtClean="0"/>
              <a:t>возможность создать ученический коллектив. В процессе многоплановой внеурочной работы можно обеспечить развитие общекультурных интересов школьников, способствовать решению задач нравственного воспитания. Поэтому неудивительно, что к словосочетанию «внеурочная работа» часто добавляют «</a:t>
            </a:r>
            <a:r>
              <a:rPr lang="ru-RU" dirty="0" smtClean="0"/>
              <a:t>воспитательная</a:t>
            </a:r>
            <a:r>
              <a:rPr lang="ru-RU" dirty="0" smtClean="0"/>
              <a:t>».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Внеурочная </a:t>
            </a:r>
            <a:r>
              <a:rPr lang="ru-RU" dirty="0" smtClean="0"/>
              <a:t>работа тесно связана с продолжением урока, определяющей в данном случае может стать степень привязанности к обязательному учебному материалу, ориентация на знания, умения, навыки или личностное развитие.</a:t>
            </a:r>
          </a:p>
          <a:p>
            <a:r>
              <a:rPr lang="ru-RU" dirty="0" smtClean="0"/>
              <a:t>Внеурочная работа по предмету становится продолжением урока, раздвигает его рамки во времени и пространстве, так как на уроке не всегда можно разъяснить, довести до сознания </a:t>
            </a:r>
            <a:r>
              <a:rPr lang="ru-RU" dirty="0" smtClean="0"/>
              <a:t>учащегося </a:t>
            </a:r>
            <a:r>
              <a:rPr lang="ru-RU" dirty="0" smtClean="0"/>
              <a:t>отдельные элементы знаний, показать «живую» историю, природу своего города, родного края.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Внеурочная </a:t>
            </a:r>
            <a:r>
              <a:rPr lang="ru-RU" dirty="0" smtClean="0"/>
              <a:t>работа отличается от урока как основной формы организации процесса обучения и главного элемента классно-урочной системы. </a:t>
            </a:r>
            <a:endParaRPr lang="ru-RU" dirty="0" smtClean="0"/>
          </a:p>
          <a:p>
            <a:r>
              <a:rPr lang="ru-RU" dirty="0" smtClean="0"/>
              <a:t>Внеурочная </a:t>
            </a:r>
            <a:r>
              <a:rPr lang="ru-RU" dirty="0" smtClean="0"/>
              <a:t>работа строится на другом, но сравнению с уроками, материале, проводится в иных, чем урок, организационных формах, в значительно большей степени, чем это имеет место на уроке, основывается на самостоятельной работе учащихся, проходит во внеурочное время.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Внеурочная </a:t>
            </a:r>
            <a:r>
              <a:rPr lang="ru-RU" dirty="0" smtClean="0"/>
              <a:t>работа по </a:t>
            </a:r>
            <a:r>
              <a:rPr lang="ru-RU" dirty="0" smtClean="0"/>
              <a:t>обществознанию  может </a:t>
            </a:r>
            <a:r>
              <a:rPr lang="ru-RU" dirty="0" smtClean="0"/>
              <a:t>быть определена как деятельность учащихся, которая осуществляется на основании добровольного участия и самостоятельности, направляется учителями, содействует углублению знаний школьников в области обществознания, развитию их разносторонних интересов и способностей, формированию нравственных качеств личности.</a:t>
            </a:r>
          </a:p>
          <a:p>
            <a:r>
              <a:rPr lang="ru-RU" dirty="0" smtClean="0"/>
              <a:t>Ни один учебник, ни один урок </a:t>
            </a:r>
            <a:r>
              <a:rPr lang="ru-RU" dirty="0" smtClean="0"/>
              <a:t>не </a:t>
            </a:r>
            <a:r>
              <a:rPr lang="ru-RU" dirty="0" smtClean="0"/>
              <a:t>может дать учащемуся такого яркого представления о прошлом и настоящем своей страны, своего края, которое дает, например, непосредственное знакомство с городом на экскурсии по обществознанию.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200800" cy="648072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Внеурочная </a:t>
            </a:r>
            <a:r>
              <a:rPr lang="ru-RU" b="1" dirty="0" smtClean="0"/>
              <a:t>работа по обществознанию решает различные задачи:</a:t>
            </a:r>
          </a:p>
          <a:p>
            <a:pPr>
              <a:buNone/>
            </a:pPr>
            <a:r>
              <a:rPr lang="ru-RU" dirty="0" smtClean="0"/>
              <a:t>- обогащает школьников новыми фактами, понятиями, отражающими различные стороны жизни общества;</a:t>
            </a:r>
          </a:p>
          <a:p>
            <a:pPr>
              <a:buNone/>
            </a:pPr>
            <a:r>
              <a:rPr lang="ru-RU" dirty="0" smtClean="0"/>
              <a:t>- усиливает интерес к данному предмету;</a:t>
            </a:r>
          </a:p>
          <a:p>
            <a:pPr>
              <a:buNone/>
            </a:pPr>
            <a:r>
              <a:rPr lang="ru-RU" dirty="0" smtClean="0"/>
              <a:t>- создает условия для развивающего познавательного досуга детей;</a:t>
            </a:r>
          </a:p>
          <a:p>
            <a:pPr>
              <a:buNone/>
            </a:pPr>
            <a:r>
              <a:rPr lang="ru-RU" dirty="0" smtClean="0"/>
              <a:t>- включает в реальные, социально значимые отношения;</a:t>
            </a:r>
          </a:p>
          <a:p>
            <a:pPr>
              <a:buNone/>
            </a:pPr>
            <a:r>
              <a:rPr lang="ru-RU" dirty="0" smtClean="0"/>
              <a:t>- способствует неформальному межличностному общению;</a:t>
            </a:r>
          </a:p>
          <a:p>
            <a:pPr>
              <a:buNone/>
            </a:pPr>
            <a:r>
              <a:rPr lang="ru-RU" dirty="0" smtClean="0"/>
              <a:t>- открывает возможности для самореализации детей.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2623</Words>
  <Application>Microsoft Office PowerPoint</Application>
  <PresentationFormat>Экран (4:3)</PresentationFormat>
  <Paragraphs>129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  ВНЕУРОЧНАЯ РАБОТА ПО ОБЩЕСТВОЗНАНИЮ В НАЧАЛЬНОЙ ШКОЛЕ</vt:lpstr>
      <vt:lpstr>Понятие и сущность внеурочной работы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Формы внеурочной работы младших школьников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ВНЕУРОЧНАЯ РАБОТА ПО ОБЩЕСТВОЗНАНИЮ В НАЧАЛЬНОЙ ШКОЛЕ</dc:title>
  <dc:creator>user</dc:creator>
  <cp:lastModifiedBy>user</cp:lastModifiedBy>
  <cp:revision>7</cp:revision>
  <dcterms:created xsi:type="dcterms:W3CDTF">2021-08-02T03:06:52Z</dcterms:created>
  <dcterms:modified xsi:type="dcterms:W3CDTF">2021-08-02T04:01:15Z</dcterms:modified>
</cp:coreProperties>
</file>